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21383625" cy="30275213"/>
  <p:notesSz cx="6858000" cy="9144000"/>
  <p:defaultTextStyle>
    <a:defPPr>
      <a:defRPr lang="de-DE"/>
    </a:defPPr>
    <a:lvl1pPr marL="0" algn="l" defTabSz="2479578" rtl="0" eaLnBrk="1" latinLnBrk="0" hangingPunct="1">
      <a:defRPr sz="4881" kern="1200">
        <a:solidFill>
          <a:schemeClr val="tx1"/>
        </a:solidFill>
        <a:latin typeface="+mn-lt"/>
        <a:ea typeface="+mn-ea"/>
        <a:cs typeface="+mn-cs"/>
      </a:defRPr>
    </a:lvl1pPr>
    <a:lvl2pPr marL="1239789" algn="l" defTabSz="2479578" rtl="0" eaLnBrk="1" latinLnBrk="0" hangingPunct="1">
      <a:defRPr sz="4881" kern="1200">
        <a:solidFill>
          <a:schemeClr val="tx1"/>
        </a:solidFill>
        <a:latin typeface="+mn-lt"/>
        <a:ea typeface="+mn-ea"/>
        <a:cs typeface="+mn-cs"/>
      </a:defRPr>
    </a:lvl2pPr>
    <a:lvl3pPr marL="2479578" algn="l" defTabSz="2479578" rtl="0" eaLnBrk="1" latinLnBrk="0" hangingPunct="1">
      <a:defRPr sz="4881" kern="1200">
        <a:solidFill>
          <a:schemeClr val="tx1"/>
        </a:solidFill>
        <a:latin typeface="+mn-lt"/>
        <a:ea typeface="+mn-ea"/>
        <a:cs typeface="+mn-cs"/>
      </a:defRPr>
    </a:lvl3pPr>
    <a:lvl4pPr marL="3719368" algn="l" defTabSz="2479578" rtl="0" eaLnBrk="1" latinLnBrk="0" hangingPunct="1">
      <a:defRPr sz="4881" kern="1200">
        <a:solidFill>
          <a:schemeClr val="tx1"/>
        </a:solidFill>
        <a:latin typeface="+mn-lt"/>
        <a:ea typeface="+mn-ea"/>
        <a:cs typeface="+mn-cs"/>
      </a:defRPr>
    </a:lvl4pPr>
    <a:lvl5pPr marL="4959157" algn="l" defTabSz="2479578" rtl="0" eaLnBrk="1" latinLnBrk="0" hangingPunct="1">
      <a:defRPr sz="4881" kern="1200">
        <a:solidFill>
          <a:schemeClr val="tx1"/>
        </a:solidFill>
        <a:latin typeface="+mn-lt"/>
        <a:ea typeface="+mn-ea"/>
        <a:cs typeface="+mn-cs"/>
      </a:defRPr>
    </a:lvl5pPr>
    <a:lvl6pPr marL="6198946" algn="l" defTabSz="2479578" rtl="0" eaLnBrk="1" latinLnBrk="0" hangingPunct="1">
      <a:defRPr sz="4881" kern="1200">
        <a:solidFill>
          <a:schemeClr val="tx1"/>
        </a:solidFill>
        <a:latin typeface="+mn-lt"/>
        <a:ea typeface="+mn-ea"/>
        <a:cs typeface="+mn-cs"/>
      </a:defRPr>
    </a:lvl6pPr>
    <a:lvl7pPr marL="7438735" algn="l" defTabSz="2479578" rtl="0" eaLnBrk="1" latinLnBrk="0" hangingPunct="1">
      <a:defRPr sz="4881" kern="1200">
        <a:solidFill>
          <a:schemeClr val="tx1"/>
        </a:solidFill>
        <a:latin typeface="+mn-lt"/>
        <a:ea typeface="+mn-ea"/>
        <a:cs typeface="+mn-cs"/>
      </a:defRPr>
    </a:lvl7pPr>
    <a:lvl8pPr marL="8678525" algn="l" defTabSz="2479578" rtl="0" eaLnBrk="1" latinLnBrk="0" hangingPunct="1">
      <a:defRPr sz="4881" kern="1200">
        <a:solidFill>
          <a:schemeClr val="tx1"/>
        </a:solidFill>
        <a:latin typeface="+mn-lt"/>
        <a:ea typeface="+mn-ea"/>
        <a:cs typeface="+mn-cs"/>
      </a:defRPr>
    </a:lvl8pPr>
    <a:lvl9pPr marL="9918314" algn="l" defTabSz="2479578" rtl="0" eaLnBrk="1" latinLnBrk="0" hangingPunct="1">
      <a:defRPr sz="488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p:restoredTop sz="96327"/>
  </p:normalViewPr>
  <p:slideViewPr>
    <p:cSldViewPr snapToGrid="0" snapToObjects="1">
      <p:cViewPr>
        <p:scale>
          <a:sx n="50" d="100"/>
          <a:sy n="50" d="100"/>
        </p:scale>
        <p:origin x="1386" y="-49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de-DE"/>
              <a:t>Mastertitelformat bearbeiten</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2B025954-5428-C54A-A25A-0903E00CC48D}" type="datetimeFigureOut">
              <a:rPr lang="de-DE" smtClean="0"/>
              <a:t>28.05.2025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2684D7-5FA0-844A-90F5-B3BE5A5EC1F1}" type="slidenum">
              <a:rPr lang="de-DE" smtClean="0"/>
              <a:t>‹Nr.›</a:t>
            </a:fld>
            <a:endParaRPr lang="de-DE"/>
          </a:p>
        </p:txBody>
      </p:sp>
    </p:spTree>
    <p:extLst>
      <p:ext uri="{BB962C8B-B14F-4D97-AF65-F5344CB8AC3E}">
        <p14:creationId xmlns:p14="http://schemas.microsoft.com/office/powerpoint/2010/main" val="824454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B025954-5428-C54A-A25A-0903E00CC48D}" type="datetimeFigureOut">
              <a:rPr lang="de-DE" smtClean="0"/>
              <a:t>28.05.2025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2684D7-5FA0-844A-90F5-B3BE5A5EC1F1}" type="slidenum">
              <a:rPr lang="de-DE" smtClean="0"/>
              <a:t>‹Nr.›</a:t>
            </a:fld>
            <a:endParaRPr lang="de-DE"/>
          </a:p>
        </p:txBody>
      </p:sp>
    </p:spTree>
    <p:extLst>
      <p:ext uri="{BB962C8B-B14F-4D97-AF65-F5344CB8AC3E}">
        <p14:creationId xmlns:p14="http://schemas.microsoft.com/office/powerpoint/2010/main" val="1617133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B025954-5428-C54A-A25A-0903E00CC48D}" type="datetimeFigureOut">
              <a:rPr lang="de-DE" smtClean="0"/>
              <a:t>28.05.2025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2684D7-5FA0-844A-90F5-B3BE5A5EC1F1}" type="slidenum">
              <a:rPr lang="de-DE" smtClean="0"/>
              <a:t>‹Nr.›</a:t>
            </a:fld>
            <a:endParaRPr lang="de-DE"/>
          </a:p>
        </p:txBody>
      </p:sp>
    </p:spTree>
    <p:extLst>
      <p:ext uri="{BB962C8B-B14F-4D97-AF65-F5344CB8AC3E}">
        <p14:creationId xmlns:p14="http://schemas.microsoft.com/office/powerpoint/2010/main" val="60623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B025954-5428-C54A-A25A-0903E00CC48D}" type="datetimeFigureOut">
              <a:rPr lang="de-DE" smtClean="0"/>
              <a:t>28.05.2025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2684D7-5FA0-844A-90F5-B3BE5A5EC1F1}" type="slidenum">
              <a:rPr lang="de-DE" smtClean="0"/>
              <a:t>‹Nr.›</a:t>
            </a:fld>
            <a:endParaRPr lang="de-DE"/>
          </a:p>
        </p:txBody>
      </p:sp>
    </p:spTree>
    <p:extLst>
      <p:ext uri="{BB962C8B-B14F-4D97-AF65-F5344CB8AC3E}">
        <p14:creationId xmlns:p14="http://schemas.microsoft.com/office/powerpoint/2010/main" val="104689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de-DE"/>
              <a:t>Mastertitelformat bearbeiten</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B025954-5428-C54A-A25A-0903E00CC48D}" type="datetimeFigureOut">
              <a:rPr lang="de-DE" smtClean="0"/>
              <a:t>28.05.2025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2684D7-5FA0-844A-90F5-B3BE5A5EC1F1}" type="slidenum">
              <a:rPr lang="de-DE" smtClean="0"/>
              <a:t>‹Nr.›</a:t>
            </a:fld>
            <a:endParaRPr lang="de-DE"/>
          </a:p>
        </p:txBody>
      </p:sp>
    </p:spTree>
    <p:extLst>
      <p:ext uri="{BB962C8B-B14F-4D97-AF65-F5344CB8AC3E}">
        <p14:creationId xmlns:p14="http://schemas.microsoft.com/office/powerpoint/2010/main" val="850476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2B025954-5428-C54A-A25A-0903E00CC48D}" type="datetimeFigureOut">
              <a:rPr lang="de-DE" smtClean="0"/>
              <a:t>28.05.2025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E2684D7-5FA0-844A-90F5-B3BE5A5EC1F1}" type="slidenum">
              <a:rPr lang="de-DE" smtClean="0"/>
              <a:t>‹Nr.›</a:t>
            </a:fld>
            <a:endParaRPr lang="de-DE"/>
          </a:p>
        </p:txBody>
      </p:sp>
    </p:spTree>
    <p:extLst>
      <p:ext uri="{BB962C8B-B14F-4D97-AF65-F5344CB8AC3E}">
        <p14:creationId xmlns:p14="http://schemas.microsoft.com/office/powerpoint/2010/main" val="308170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de-DE"/>
              <a:t>Mastertitelformat bearbeiten</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de-DE"/>
              <a:t>Mastertextformat bearbeiten</a:t>
            </a:r>
          </a:p>
        </p:txBody>
      </p:sp>
      <p:sp>
        <p:nvSpPr>
          <p:cNvPr id="4" name="Content Placeholder 3"/>
          <p:cNvSpPr>
            <a:spLocks noGrp="1"/>
          </p:cNvSpPr>
          <p:nvPr>
            <p:ph sz="half" idx="2"/>
          </p:nvPr>
        </p:nvSpPr>
        <p:spPr>
          <a:xfrm>
            <a:off x="1472912" y="11058863"/>
            <a:ext cx="9046274" cy="1626592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de-DE"/>
              <a:t>Mastertextformat bearbeiten</a:t>
            </a:r>
          </a:p>
        </p:txBody>
      </p:sp>
      <p:sp>
        <p:nvSpPr>
          <p:cNvPr id="6" name="Content Placeholder 5"/>
          <p:cNvSpPr>
            <a:spLocks noGrp="1"/>
          </p:cNvSpPr>
          <p:nvPr>
            <p:ph sz="quarter" idx="4"/>
          </p:nvPr>
        </p:nvSpPr>
        <p:spPr>
          <a:xfrm>
            <a:off x="10825461" y="11058863"/>
            <a:ext cx="9090826" cy="1626592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B025954-5428-C54A-A25A-0903E00CC48D}" type="datetimeFigureOut">
              <a:rPr lang="de-DE" smtClean="0"/>
              <a:t>28.05.2025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2E2684D7-5FA0-844A-90F5-B3BE5A5EC1F1}" type="slidenum">
              <a:rPr lang="de-DE" smtClean="0"/>
              <a:t>‹Nr.›</a:t>
            </a:fld>
            <a:endParaRPr lang="de-DE"/>
          </a:p>
        </p:txBody>
      </p:sp>
    </p:spTree>
    <p:extLst>
      <p:ext uri="{BB962C8B-B14F-4D97-AF65-F5344CB8AC3E}">
        <p14:creationId xmlns:p14="http://schemas.microsoft.com/office/powerpoint/2010/main" val="1846873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2B025954-5428-C54A-A25A-0903E00CC48D}" type="datetimeFigureOut">
              <a:rPr lang="de-DE" smtClean="0"/>
              <a:t>28.05.2025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2E2684D7-5FA0-844A-90F5-B3BE5A5EC1F1}" type="slidenum">
              <a:rPr lang="de-DE" smtClean="0"/>
              <a:t>‹Nr.›</a:t>
            </a:fld>
            <a:endParaRPr lang="de-DE"/>
          </a:p>
        </p:txBody>
      </p:sp>
    </p:spTree>
    <p:extLst>
      <p:ext uri="{BB962C8B-B14F-4D97-AF65-F5344CB8AC3E}">
        <p14:creationId xmlns:p14="http://schemas.microsoft.com/office/powerpoint/2010/main" val="67700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25954-5428-C54A-A25A-0903E00CC48D}" type="datetimeFigureOut">
              <a:rPr lang="de-DE" smtClean="0"/>
              <a:t>28.05.2025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2E2684D7-5FA0-844A-90F5-B3BE5A5EC1F1}" type="slidenum">
              <a:rPr lang="de-DE" smtClean="0"/>
              <a:t>‹Nr.›</a:t>
            </a:fld>
            <a:endParaRPr lang="de-DE"/>
          </a:p>
        </p:txBody>
      </p:sp>
    </p:spTree>
    <p:extLst>
      <p:ext uri="{BB962C8B-B14F-4D97-AF65-F5344CB8AC3E}">
        <p14:creationId xmlns:p14="http://schemas.microsoft.com/office/powerpoint/2010/main" val="102939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de-DE"/>
              <a:t>Mastertitelformat bearbeiten</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de-DE"/>
              <a:t>Mastertextformat bearbeiten</a:t>
            </a:r>
          </a:p>
        </p:txBody>
      </p:sp>
      <p:sp>
        <p:nvSpPr>
          <p:cNvPr id="5" name="Date Placeholder 4"/>
          <p:cNvSpPr>
            <a:spLocks noGrp="1"/>
          </p:cNvSpPr>
          <p:nvPr>
            <p:ph type="dt" sz="half" idx="10"/>
          </p:nvPr>
        </p:nvSpPr>
        <p:spPr/>
        <p:txBody>
          <a:bodyPr/>
          <a:lstStyle/>
          <a:p>
            <a:fld id="{2B025954-5428-C54A-A25A-0903E00CC48D}" type="datetimeFigureOut">
              <a:rPr lang="de-DE" smtClean="0"/>
              <a:t>28.05.2025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E2684D7-5FA0-844A-90F5-B3BE5A5EC1F1}" type="slidenum">
              <a:rPr lang="de-DE" smtClean="0"/>
              <a:t>‹Nr.›</a:t>
            </a:fld>
            <a:endParaRPr lang="de-DE"/>
          </a:p>
        </p:txBody>
      </p:sp>
    </p:spTree>
    <p:extLst>
      <p:ext uri="{BB962C8B-B14F-4D97-AF65-F5344CB8AC3E}">
        <p14:creationId xmlns:p14="http://schemas.microsoft.com/office/powerpoint/2010/main" val="921336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de-DE"/>
              <a:t>Mastertitelformat bearbeiten</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de-DE"/>
              <a:t>Bild auf Platzhalter ziehen oder durch Klicken auf Symbol hinzufügen</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de-DE"/>
              <a:t>Mastertextformat bearbeiten</a:t>
            </a:r>
          </a:p>
        </p:txBody>
      </p:sp>
      <p:sp>
        <p:nvSpPr>
          <p:cNvPr id="5" name="Date Placeholder 4"/>
          <p:cNvSpPr>
            <a:spLocks noGrp="1"/>
          </p:cNvSpPr>
          <p:nvPr>
            <p:ph type="dt" sz="half" idx="10"/>
          </p:nvPr>
        </p:nvSpPr>
        <p:spPr/>
        <p:txBody>
          <a:bodyPr/>
          <a:lstStyle/>
          <a:p>
            <a:fld id="{2B025954-5428-C54A-A25A-0903E00CC48D}" type="datetimeFigureOut">
              <a:rPr lang="de-DE" smtClean="0"/>
              <a:t>28.05.2025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E2684D7-5FA0-844A-90F5-B3BE5A5EC1F1}" type="slidenum">
              <a:rPr lang="de-DE" smtClean="0"/>
              <a:t>‹Nr.›</a:t>
            </a:fld>
            <a:endParaRPr lang="de-DE"/>
          </a:p>
        </p:txBody>
      </p:sp>
    </p:spTree>
    <p:extLst>
      <p:ext uri="{BB962C8B-B14F-4D97-AF65-F5344CB8AC3E}">
        <p14:creationId xmlns:p14="http://schemas.microsoft.com/office/powerpoint/2010/main" val="155100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2B025954-5428-C54A-A25A-0903E00CC48D}" type="datetimeFigureOut">
              <a:rPr lang="de-DE" smtClean="0"/>
              <a:t>28.05.2025</a:t>
            </a:fld>
            <a:endParaRPr lang="de-DE"/>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2E2684D7-5FA0-844A-90F5-B3BE5A5EC1F1}" type="slidenum">
              <a:rPr lang="de-DE" smtClean="0"/>
              <a:t>‹Nr.›</a:t>
            </a:fld>
            <a:endParaRPr lang="de-DE"/>
          </a:p>
        </p:txBody>
      </p:sp>
    </p:spTree>
    <p:extLst>
      <p:ext uri="{BB962C8B-B14F-4D97-AF65-F5344CB8AC3E}">
        <p14:creationId xmlns:p14="http://schemas.microsoft.com/office/powerpoint/2010/main" val="1032711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feld 7"/>
          <p:cNvSpPr txBox="1"/>
          <p:nvPr/>
        </p:nvSpPr>
        <p:spPr>
          <a:xfrm>
            <a:off x="1093606" y="7494223"/>
            <a:ext cx="19452828" cy="1785104"/>
          </a:xfrm>
          <a:prstGeom prst="rect">
            <a:avLst/>
          </a:prstGeom>
          <a:noFill/>
        </p:spPr>
        <p:txBody>
          <a:bodyPr wrap="square" rtlCol="0">
            <a:spAutoFit/>
          </a:bodyPr>
          <a:lstStyle/>
          <a:p>
            <a:r>
              <a:rPr lang="de-DE" sz="6000" b="1" dirty="0"/>
              <a:t>TTRPGS als Theater?</a:t>
            </a:r>
            <a:br>
              <a:rPr lang="de-DE" sz="6000" b="1" dirty="0"/>
            </a:br>
            <a:r>
              <a:rPr lang="de-DE" sz="5000" b="1" dirty="0"/>
              <a:t>Actual Play als Schnittstelle zwischen Rollenspiel und Schauspielkunst</a:t>
            </a:r>
            <a:endParaRPr lang="de-DE" sz="5000" b="1" i="1" dirty="0"/>
          </a:p>
        </p:txBody>
      </p:sp>
      <p:sp>
        <p:nvSpPr>
          <p:cNvPr id="12" name="Textfeld 11"/>
          <p:cNvSpPr txBox="1"/>
          <p:nvPr/>
        </p:nvSpPr>
        <p:spPr>
          <a:xfrm>
            <a:off x="14692643" y="1187633"/>
            <a:ext cx="5678157" cy="1107996"/>
          </a:xfrm>
          <a:prstGeom prst="rect">
            <a:avLst/>
          </a:prstGeom>
          <a:noFill/>
        </p:spPr>
        <p:txBody>
          <a:bodyPr wrap="none" rtlCol="0">
            <a:spAutoFit/>
          </a:bodyPr>
          <a:lstStyle/>
          <a:p>
            <a:pPr algn="r"/>
            <a:r>
              <a:rPr lang="de-DE" sz="2200" dirty="0" err="1"/>
              <a:t>NordCon</a:t>
            </a:r>
            <a:r>
              <a:rPr lang="de-DE" sz="2200" dirty="0"/>
              <a:t> 2025</a:t>
            </a:r>
          </a:p>
          <a:p>
            <a:pPr algn="r"/>
            <a:r>
              <a:rPr lang="de-DE" sz="2200" dirty="0"/>
              <a:t>Wissenschaftliches Symposium</a:t>
            </a:r>
            <a:br>
              <a:rPr lang="de-DE" sz="2200" dirty="0"/>
            </a:br>
            <a:r>
              <a:rPr lang="de-DE" sz="2200" i="1" dirty="0" err="1"/>
              <a:t>Tabletop</a:t>
            </a:r>
            <a:r>
              <a:rPr lang="de-DE" sz="2200" i="1" dirty="0"/>
              <a:t>-Rollenspiele als Medium und Methode</a:t>
            </a:r>
          </a:p>
        </p:txBody>
      </p:sp>
      <p:sp>
        <p:nvSpPr>
          <p:cNvPr id="14" name="Rechteck 13"/>
          <p:cNvSpPr/>
          <p:nvPr/>
        </p:nvSpPr>
        <p:spPr>
          <a:xfrm>
            <a:off x="1219164" y="9740757"/>
            <a:ext cx="5760000" cy="15096440"/>
          </a:xfrm>
          <a:prstGeom prst="rect">
            <a:avLst/>
          </a:prstGeom>
        </p:spPr>
        <p:txBody>
          <a:bodyPr wrap="square">
            <a:spAutoFit/>
          </a:bodyPr>
          <a:lstStyle/>
          <a:p>
            <a:r>
              <a:rPr lang="de-DE" sz="2500" b="1" dirty="0"/>
              <a:t>Actual Play als Theater</a:t>
            </a:r>
          </a:p>
          <a:p>
            <a:endParaRPr lang="de-DE" sz="2500" dirty="0"/>
          </a:p>
          <a:p>
            <a:r>
              <a:rPr lang="de-DE" sz="2500" dirty="0"/>
              <a:t>Das Streaming von Pen-and-Paper-Rollenspielen – auch Actual Play genannt – ist innerhalb des letzten Jahrzehnts zu einer bedeutenden medialen Ausdrucksform geworden, die über digitale Plattformen wie Twitch und YouTube inzwischen ein Millionenpublikum erreicht. Basis sind immer TTRPG-Runden, die live oder vorproduziert als Video- und Audioaufnahmen verbreitet werden. Die Varianz reicht dabei von einfachen Kameramitschnitten bis zu aufwendig produzierten Shows mit entsprechend professionalisierten Studios, Dekorationen, Schnitttechniken, Bildmischung, Grafiken und Designs.</a:t>
            </a:r>
          </a:p>
          <a:p>
            <a:r>
              <a:rPr lang="de-DE" sz="2500" dirty="0"/>
              <a:t>Sie unterscheiden sich dabei stark vom Medium Film und bedienen sich stattdessen einem Ausdrucksrepertoire, das eher aus Theaterinszenierungen bekannt ist. Der Name „Actual Play“ zeigt dabei bereits, dass es nicht um reine Immersion in die Spielwelt geht, sondern auch erzählende Passagen, emotionale Reaktionen (z.B. Lachen), strategische Planung und Nebenunterhaltungen Teil des Mediums sind (vgl. </a:t>
            </a:r>
            <a:r>
              <a:rPr lang="de-DE" sz="2500" dirty="0" err="1"/>
              <a:t>Grouling</a:t>
            </a:r>
            <a:r>
              <a:rPr lang="de-DE" sz="2500" dirty="0"/>
              <a:t> </a:t>
            </a:r>
            <a:r>
              <a:rPr lang="de-DE" sz="2500" dirty="0" err="1"/>
              <a:t>Snider</a:t>
            </a:r>
            <a:r>
              <a:rPr lang="de-DE" sz="2500" dirty="0"/>
              <a:t> 2010). Neben dem mimetischen Verkörpern der Figuren treten daher noch Aspekte hinzu, die ähnliche Strukturen aufweisen wie das zeitgenössische Gegenwartstheater: Narrative Passagen erinnern an das epische Theater Brechts, während der Umgang mit Realität, Fiktion und Publikum an die Performativität postdramatischen Theaters erinnert.</a:t>
            </a:r>
          </a:p>
        </p:txBody>
      </p:sp>
      <p:sp>
        <p:nvSpPr>
          <p:cNvPr id="15" name="Rechteck 14"/>
          <p:cNvSpPr/>
          <p:nvPr/>
        </p:nvSpPr>
        <p:spPr>
          <a:xfrm>
            <a:off x="7848000" y="15896289"/>
            <a:ext cx="5760000" cy="8556188"/>
          </a:xfrm>
          <a:prstGeom prst="rect">
            <a:avLst/>
          </a:prstGeom>
        </p:spPr>
        <p:txBody>
          <a:bodyPr wrap="square">
            <a:spAutoFit/>
          </a:bodyPr>
          <a:lstStyle/>
          <a:p>
            <a:r>
              <a:rPr lang="de-DE" sz="2500" b="1" dirty="0"/>
              <a:t>Unterschiede und Gemeinsamkeiten</a:t>
            </a:r>
          </a:p>
          <a:p>
            <a:endParaRPr lang="de-DE" sz="2500" dirty="0"/>
          </a:p>
          <a:p>
            <a:r>
              <a:rPr lang="de-DE" sz="2500" dirty="0"/>
              <a:t>Zwischen TTRPGs und Theater bestehen vielfältige Gemeinsamkeiten, in beiden Fällen werden Rollen oder Figuren gespielt bzw. verkörpert und irgendeine Form von Geschichte erzählt. Zugleich gibt es aber auch grundlegende Unterschiede in Struktur und Funktion, die zu diskutieren sind, z.B.:</a:t>
            </a:r>
          </a:p>
          <a:p>
            <a:r>
              <a:rPr lang="de-DE" sz="2500" dirty="0"/>
              <a:t>-Spiel für sich vs. Spiel für Publikum</a:t>
            </a:r>
          </a:p>
          <a:p>
            <a:r>
              <a:rPr lang="de-DE" sz="2500" dirty="0"/>
              <a:t>-Informeller Charakter vs. institutionelle Einbindung</a:t>
            </a:r>
          </a:p>
          <a:p>
            <a:r>
              <a:rPr lang="de-DE" sz="2500" dirty="0"/>
              <a:t>-Improvisation vs. vorheriger Probenprozess und Stückvorlage</a:t>
            </a:r>
          </a:p>
          <a:p>
            <a:r>
              <a:rPr lang="de-DE" sz="2500" dirty="0"/>
              <a:t>-</a:t>
            </a:r>
            <a:r>
              <a:rPr lang="de-DE" sz="2500" dirty="0" err="1"/>
              <a:t>Amateur:innen</a:t>
            </a:r>
            <a:r>
              <a:rPr lang="de-DE" sz="2500" dirty="0"/>
              <a:t> vs. professionelle </a:t>
            </a:r>
            <a:r>
              <a:rPr lang="de-DE" sz="2500" dirty="0" err="1"/>
              <a:t>Schauspieler:innen</a:t>
            </a:r>
            <a:endParaRPr lang="de-DE" sz="2500" dirty="0"/>
          </a:p>
          <a:p>
            <a:r>
              <a:rPr lang="de-DE" sz="2500" dirty="0"/>
              <a:t>-Regelhaftigkeit vs. kreative Freiheit</a:t>
            </a:r>
          </a:p>
          <a:p>
            <a:r>
              <a:rPr lang="de-DE" sz="2500" dirty="0"/>
              <a:t>Beim Actual Play lösen sich jedoch einige dieser Unterschiede auf oder verändern sich, so z.B. die Aufführungssituation oder die Professionalisierung.</a:t>
            </a:r>
          </a:p>
        </p:txBody>
      </p:sp>
      <p:sp>
        <p:nvSpPr>
          <p:cNvPr id="16" name="Rechteck 15"/>
          <p:cNvSpPr/>
          <p:nvPr/>
        </p:nvSpPr>
        <p:spPr>
          <a:xfrm>
            <a:off x="14577036" y="9740757"/>
            <a:ext cx="5760000" cy="14711720"/>
          </a:xfrm>
          <a:prstGeom prst="rect">
            <a:avLst/>
          </a:prstGeom>
        </p:spPr>
        <p:txBody>
          <a:bodyPr wrap="square">
            <a:spAutoFit/>
          </a:bodyPr>
          <a:lstStyle/>
          <a:p>
            <a:r>
              <a:rPr lang="de-DE" sz="2500" b="1" dirty="0"/>
              <a:t>TTRPGs im Theater</a:t>
            </a:r>
          </a:p>
          <a:p>
            <a:endParaRPr lang="de-DE" sz="2500" dirty="0"/>
          </a:p>
          <a:p>
            <a:r>
              <a:rPr lang="de-DE" sz="2500" dirty="0"/>
              <a:t>Ein weiteres spannendes Feld an Überschneidungen erschließt sich in der Tatsache, dass Actual Plays nach der mit ihnen stattfindenden Übertragung von TTRPGs in einen digitalen Rezeptionsrahmen nun in den analogen Raum zurückkehren. Große AP-Formate wie </a:t>
            </a:r>
            <a:r>
              <a:rPr lang="de-DE" sz="2500" i="1" dirty="0"/>
              <a:t>Critical </a:t>
            </a:r>
            <a:r>
              <a:rPr lang="de-DE" sz="2500" i="1" dirty="0" err="1"/>
              <a:t>Role</a:t>
            </a:r>
            <a:r>
              <a:rPr lang="de-DE" sz="2500" dirty="0"/>
              <a:t> und </a:t>
            </a:r>
            <a:r>
              <a:rPr lang="de-DE" sz="2500" i="1" dirty="0"/>
              <a:t>Dimension 20</a:t>
            </a:r>
            <a:r>
              <a:rPr lang="de-DE" sz="2500" dirty="0"/>
              <a:t> haben aufwendige Bühnenshows entwickelt, in denen ihre aus dem Internet bekannten Shows und Kampagnen in Theatern und Konzertsälen vor einem Live-Publikum gespielt werden. </a:t>
            </a:r>
            <a:r>
              <a:rPr lang="de-DE" sz="2500" i="1" dirty="0"/>
              <a:t>Dungeons &amp; Dragons</a:t>
            </a:r>
            <a:r>
              <a:rPr lang="de-DE" sz="2500" dirty="0"/>
              <a:t> geht mit dem Format </a:t>
            </a:r>
            <a:r>
              <a:rPr lang="de-DE" sz="2500" i="1" dirty="0"/>
              <a:t>The Twenty </a:t>
            </a:r>
            <a:r>
              <a:rPr lang="de-DE" sz="2500" i="1" dirty="0" err="1"/>
              <a:t>Sided</a:t>
            </a:r>
            <a:r>
              <a:rPr lang="de-DE" sz="2500" i="1" dirty="0"/>
              <a:t> </a:t>
            </a:r>
            <a:r>
              <a:rPr lang="de-DE" sz="2500" i="1" dirty="0" err="1"/>
              <a:t>Tavern</a:t>
            </a:r>
            <a:r>
              <a:rPr lang="de-DE" sz="2500" i="1" dirty="0"/>
              <a:t> </a:t>
            </a:r>
            <a:r>
              <a:rPr lang="de-DE" sz="2500" dirty="0"/>
              <a:t>am Off-Broadway sogar noch einen Schritt weiter, indem diese Bühnenshow nicht nur aufwendige Kostüme und Bühnenbilder bietet, sondern auch auf immersive Weise das Publikum in das Spiel einbezieht.</a:t>
            </a:r>
          </a:p>
          <a:p>
            <a:endParaRPr lang="de-DE" sz="2500" dirty="0"/>
          </a:p>
          <a:p>
            <a:r>
              <a:rPr lang="de-DE" sz="2500" b="1" dirty="0"/>
              <a:t>Literatur (Auswahl)</a:t>
            </a:r>
          </a:p>
          <a:p>
            <a:pPr marL="342900" indent="-342900">
              <a:buFontTx/>
              <a:buChar char="-"/>
            </a:pPr>
            <a:r>
              <a:rPr lang="de-DE" sz="2500" dirty="0"/>
              <a:t>Blau, Julia J.C.: </a:t>
            </a:r>
            <a:r>
              <a:rPr lang="de-DE" sz="2500" dirty="0" err="1"/>
              <a:t>Birth</a:t>
            </a:r>
            <a:r>
              <a:rPr lang="de-DE" sz="2500" dirty="0"/>
              <a:t> </a:t>
            </a:r>
            <a:r>
              <a:rPr lang="de-DE" sz="2500" dirty="0" err="1"/>
              <a:t>of</a:t>
            </a:r>
            <a:r>
              <a:rPr lang="de-DE" sz="2500" dirty="0"/>
              <a:t> a New Medium </a:t>
            </a:r>
            <a:r>
              <a:rPr lang="de-DE" sz="2500" dirty="0" err="1"/>
              <a:t>or</a:t>
            </a:r>
            <a:r>
              <a:rPr lang="de-DE" sz="2500" dirty="0"/>
              <a:t> Just Bad TV? In: Jones (</a:t>
            </a:r>
            <a:r>
              <a:rPr lang="de-DE" sz="2500" dirty="0" err="1"/>
              <a:t>Hg</a:t>
            </a:r>
            <a:r>
              <a:rPr lang="de-DE" sz="2500" dirty="0"/>
              <a:t>.): Watch </a:t>
            </a:r>
            <a:r>
              <a:rPr lang="de-DE" sz="2500" dirty="0" err="1"/>
              <a:t>Us</a:t>
            </a:r>
            <a:r>
              <a:rPr lang="de-DE" sz="2500" dirty="0"/>
              <a:t> Roll, 2021, S.32–53.</a:t>
            </a:r>
          </a:p>
          <a:p>
            <a:pPr marL="342900" indent="-342900">
              <a:buFontTx/>
              <a:buChar char="-"/>
            </a:pPr>
            <a:r>
              <a:rPr lang="de-DE" sz="2500" dirty="0"/>
              <a:t>Brecht, Bertolt: Kleines Organon für das Theater. 1953.</a:t>
            </a:r>
          </a:p>
          <a:p>
            <a:pPr marL="342900" indent="-342900">
              <a:buFontTx/>
              <a:buChar char="-"/>
            </a:pPr>
            <a:r>
              <a:rPr lang="de-DE" sz="2500" dirty="0"/>
              <a:t>Fischer-Lichte, Erika: Ästhetik des Performativen. 2004.</a:t>
            </a:r>
          </a:p>
          <a:p>
            <a:pPr marL="342900" indent="-342900">
              <a:buFontTx/>
              <a:buChar char="-"/>
            </a:pPr>
            <a:r>
              <a:rPr lang="de-DE" sz="2500" dirty="0"/>
              <a:t>Friedman, Emily: „</a:t>
            </a:r>
            <a:r>
              <a:rPr lang="de-DE" sz="2500" dirty="0" err="1"/>
              <a:t>Is</a:t>
            </a:r>
            <a:r>
              <a:rPr lang="de-DE" sz="2500" dirty="0"/>
              <a:t> </a:t>
            </a:r>
            <a:r>
              <a:rPr lang="de-DE" sz="2500" dirty="0" err="1"/>
              <a:t>It</a:t>
            </a:r>
            <a:r>
              <a:rPr lang="de-DE" sz="2500" dirty="0"/>
              <a:t> </a:t>
            </a:r>
            <a:r>
              <a:rPr lang="de-DE" sz="2500" dirty="0" err="1"/>
              <a:t>Thursday</a:t>
            </a:r>
            <a:r>
              <a:rPr lang="de-DE" sz="2500" dirty="0"/>
              <a:t> </a:t>
            </a:r>
            <a:r>
              <a:rPr lang="de-DE" sz="2500" dirty="0" err="1"/>
              <a:t>Yet</a:t>
            </a:r>
            <a:r>
              <a:rPr lang="de-DE" sz="2500" dirty="0"/>
              <a:t>?“. In: Hedge/</a:t>
            </a:r>
            <a:r>
              <a:rPr lang="de-DE" sz="2500" dirty="0" err="1"/>
              <a:t>Grouling</a:t>
            </a:r>
            <a:r>
              <a:rPr lang="de-DE" sz="2500" dirty="0"/>
              <a:t> </a:t>
            </a:r>
            <a:r>
              <a:rPr lang="de-DE" sz="2500" dirty="0" err="1"/>
              <a:t>Snider</a:t>
            </a:r>
            <a:r>
              <a:rPr lang="de-DE" sz="2500" dirty="0"/>
              <a:t> (</a:t>
            </a:r>
            <a:r>
              <a:rPr lang="de-DE" sz="2500" dirty="0" err="1"/>
              <a:t>Hg</a:t>
            </a:r>
            <a:r>
              <a:rPr lang="de-DE" sz="2500" dirty="0"/>
              <a:t>.): </a:t>
            </a:r>
            <a:r>
              <a:rPr lang="de-DE" sz="2500" dirty="0" err="1"/>
              <a:t>Roleplaying</a:t>
            </a:r>
            <a:r>
              <a:rPr lang="de-DE" sz="2500" dirty="0"/>
              <a:t> Games in </a:t>
            </a:r>
            <a:r>
              <a:rPr lang="de-DE" sz="2500" dirty="0" err="1"/>
              <a:t>the</a:t>
            </a:r>
            <a:r>
              <a:rPr lang="de-DE" sz="2500" dirty="0"/>
              <a:t> Digital Age, 2021, S.187–204.</a:t>
            </a:r>
          </a:p>
          <a:p>
            <a:pPr marL="342900" indent="-342900">
              <a:buFontTx/>
              <a:buChar char="-"/>
            </a:pPr>
            <a:r>
              <a:rPr lang="de-DE" sz="2500" dirty="0" err="1"/>
              <a:t>Grouling</a:t>
            </a:r>
            <a:r>
              <a:rPr lang="de-DE" sz="2500" dirty="0"/>
              <a:t> </a:t>
            </a:r>
            <a:r>
              <a:rPr lang="de-DE" sz="2500" dirty="0" err="1"/>
              <a:t>Snider</a:t>
            </a:r>
            <a:r>
              <a:rPr lang="de-DE" sz="2500" dirty="0"/>
              <a:t>, Jennifer: The </a:t>
            </a:r>
            <a:r>
              <a:rPr lang="de-DE" sz="2500" dirty="0" err="1"/>
              <a:t>Creation</a:t>
            </a:r>
            <a:r>
              <a:rPr lang="de-DE" sz="2500" dirty="0"/>
              <a:t> </a:t>
            </a:r>
            <a:r>
              <a:rPr lang="de-DE" sz="2500" dirty="0" err="1"/>
              <a:t>of</a:t>
            </a:r>
            <a:r>
              <a:rPr lang="de-DE" sz="2500" dirty="0"/>
              <a:t> Narrative in </a:t>
            </a:r>
            <a:r>
              <a:rPr lang="de-DE" sz="2500" dirty="0" err="1"/>
              <a:t>Tabletop</a:t>
            </a:r>
            <a:r>
              <a:rPr lang="de-DE" sz="2500" dirty="0"/>
              <a:t> </a:t>
            </a:r>
            <a:r>
              <a:rPr lang="de-DE" sz="2500" dirty="0" err="1"/>
              <a:t>Roleplaying</a:t>
            </a:r>
            <a:r>
              <a:rPr lang="de-DE" sz="2500" dirty="0"/>
              <a:t> Games. 2010.</a:t>
            </a:r>
          </a:p>
        </p:txBody>
      </p:sp>
      <p:sp>
        <p:nvSpPr>
          <p:cNvPr id="17" name="Textfeld 16"/>
          <p:cNvSpPr txBox="1"/>
          <p:nvPr/>
        </p:nvSpPr>
        <p:spPr>
          <a:xfrm>
            <a:off x="917972" y="29463211"/>
            <a:ext cx="19903678" cy="523220"/>
          </a:xfrm>
          <a:prstGeom prst="rect">
            <a:avLst/>
          </a:prstGeom>
          <a:noFill/>
        </p:spPr>
        <p:txBody>
          <a:bodyPr wrap="square" rtlCol="0">
            <a:spAutoFit/>
          </a:bodyPr>
          <a:lstStyle/>
          <a:p>
            <a:r>
              <a:rPr lang="de-DE" sz="2800" dirty="0"/>
              <a:t>Ein Poster von: Ria Sommer. Kontakt: ria.sommer@uni-osnabrueck.de; LinkedIn: Ria Sommer; Instagram: </a:t>
            </a:r>
            <a:r>
              <a:rPr lang="de-DE" sz="2800" dirty="0" err="1"/>
              <a:t>ria_summertime</a:t>
            </a:r>
            <a:endParaRPr lang="de-DE" sz="2800" dirty="0"/>
          </a:p>
        </p:txBody>
      </p:sp>
      <p:sp>
        <p:nvSpPr>
          <p:cNvPr id="5" name="Textfeld 4"/>
          <p:cNvSpPr txBox="1"/>
          <p:nvPr/>
        </p:nvSpPr>
        <p:spPr>
          <a:xfrm>
            <a:off x="7469386" y="28513244"/>
            <a:ext cx="6055000" cy="307777"/>
          </a:xfrm>
          <a:prstGeom prst="rect">
            <a:avLst/>
          </a:prstGeom>
          <a:noFill/>
        </p:spPr>
        <p:txBody>
          <a:bodyPr wrap="square" rtlCol="0">
            <a:spAutoFit/>
          </a:bodyPr>
          <a:lstStyle/>
          <a:p>
            <a:pPr algn="ctr"/>
            <a:r>
              <a:rPr lang="de-DE" sz="1400" dirty="0"/>
              <a:t>Bildunterschrift (Beschreibung, Quelle)</a:t>
            </a:r>
          </a:p>
        </p:txBody>
      </p:sp>
      <p:pic>
        <p:nvPicPr>
          <p:cNvPr id="6" name="Bild 5"/>
          <p:cNvPicPr>
            <a:picLocks noChangeAspect="1"/>
          </p:cNvPicPr>
          <p:nvPr/>
        </p:nvPicPr>
        <p:blipFill>
          <a:blip r:embed="rId2"/>
          <a:srcRect t="7277" b="50116"/>
          <a:stretch/>
        </p:blipFill>
        <p:spPr>
          <a:xfrm>
            <a:off x="0" y="2807364"/>
            <a:ext cx="21456000" cy="4337113"/>
          </a:xfrm>
          <a:prstGeom prst="rect">
            <a:avLst/>
          </a:prstGeom>
        </p:spPr>
      </p:pic>
      <p:pic>
        <p:nvPicPr>
          <p:cNvPr id="7" name="Grafik 6">
            <a:extLst>
              <a:ext uri="{FF2B5EF4-FFF2-40B4-BE49-F238E27FC236}">
                <a16:creationId xmlns:a16="http://schemas.microsoft.com/office/drawing/2014/main" id="{6D67C944-8618-8BD9-2080-7694F76FCEC1}"/>
              </a:ext>
            </a:extLst>
          </p:cNvPr>
          <p:cNvPicPr>
            <a:picLocks noChangeAspect="1"/>
          </p:cNvPicPr>
          <p:nvPr/>
        </p:nvPicPr>
        <p:blipFill>
          <a:blip r:embed="rId3"/>
          <a:srcRect/>
          <a:stretch/>
        </p:blipFill>
        <p:spPr>
          <a:xfrm>
            <a:off x="1012825" y="1139474"/>
            <a:ext cx="4636290" cy="1163001"/>
          </a:xfrm>
          <a:prstGeom prst="rect">
            <a:avLst/>
          </a:prstGeom>
        </p:spPr>
      </p:pic>
      <p:pic>
        <p:nvPicPr>
          <p:cNvPr id="4" name="Bild 5">
            <a:extLst>
              <a:ext uri="{FF2B5EF4-FFF2-40B4-BE49-F238E27FC236}">
                <a16:creationId xmlns:a16="http://schemas.microsoft.com/office/drawing/2014/main" id="{61917E7E-B965-F1E8-7D71-66258F72EDC0}"/>
              </a:ext>
            </a:extLst>
          </p:cNvPr>
          <p:cNvPicPr>
            <a:picLocks noChangeAspect="1"/>
          </p:cNvPicPr>
          <p:nvPr/>
        </p:nvPicPr>
        <p:blipFill>
          <a:blip r:embed="rId4"/>
          <a:srcRect l="-556" t="67514" r="556" b="7198"/>
          <a:stretch/>
        </p:blipFill>
        <p:spPr>
          <a:xfrm>
            <a:off x="-83614" y="25094667"/>
            <a:ext cx="21456000" cy="4069272"/>
          </a:xfrm>
          <a:prstGeom prst="rect">
            <a:avLst/>
          </a:prstGeom>
        </p:spPr>
      </p:pic>
      <p:sp>
        <p:nvSpPr>
          <p:cNvPr id="18" name="Flussdiagramm: Verbinder 17">
            <a:extLst>
              <a:ext uri="{FF2B5EF4-FFF2-40B4-BE49-F238E27FC236}">
                <a16:creationId xmlns:a16="http://schemas.microsoft.com/office/drawing/2014/main" id="{E97A2DBE-02CF-4E25-16AF-B12D5C837D99}"/>
              </a:ext>
            </a:extLst>
          </p:cNvPr>
          <p:cNvSpPr/>
          <p:nvPr/>
        </p:nvSpPr>
        <p:spPr>
          <a:xfrm>
            <a:off x="10424988" y="11445151"/>
            <a:ext cx="3276757" cy="3202449"/>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rPr>
              <a:t>Theater</a:t>
            </a:r>
          </a:p>
        </p:txBody>
      </p:sp>
      <p:sp>
        <p:nvSpPr>
          <p:cNvPr id="20" name="Flussdiagramm: Verbinder 19">
            <a:extLst>
              <a:ext uri="{FF2B5EF4-FFF2-40B4-BE49-F238E27FC236}">
                <a16:creationId xmlns:a16="http://schemas.microsoft.com/office/drawing/2014/main" id="{30C4E209-16D7-877D-57D3-03FF58261E32}"/>
              </a:ext>
            </a:extLst>
          </p:cNvPr>
          <p:cNvSpPr/>
          <p:nvPr/>
        </p:nvSpPr>
        <p:spPr>
          <a:xfrm>
            <a:off x="7433691" y="11443882"/>
            <a:ext cx="3259831" cy="3202449"/>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rPr>
              <a:t>TTRPGs</a:t>
            </a:r>
            <a:endParaRPr lang="de-DE" dirty="0"/>
          </a:p>
        </p:txBody>
      </p:sp>
      <p:sp>
        <p:nvSpPr>
          <p:cNvPr id="21" name="Flussdiagramm: Verbinder 20">
            <a:extLst>
              <a:ext uri="{FF2B5EF4-FFF2-40B4-BE49-F238E27FC236}">
                <a16:creationId xmlns:a16="http://schemas.microsoft.com/office/drawing/2014/main" id="{97DED69E-CEA5-D096-5492-B3C2FEC64BB1}"/>
              </a:ext>
            </a:extLst>
          </p:cNvPr>
          <p:cNvSpPr/>
          <p:nvPr/>
        </p:nvSpPr>
        <p:spPr>
          <a:xfrm>
            <a:off x="9318786" y="13341216"/>
            <a:ext cx="2400850" cy="2310032"/>
          </a:xfrm>
          <a:prstGeom prst="flowChartConnector">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dirty="0"/>
              <a:t>Actual Play</a:t>
            </a:r>
          </a:p>
        </p:txBody>
      </p:sp>
      <p:sp>
        <p:nvSpPr>
          <p:cNvPr id="30" name="Pfeil: nach unten gekrümmt 29">
            <a:extLst>
              <a:ext uri="{FF2B5EF4-FFF2-40B4-BE49-F238E27FC236}">
                <a16:creationId xmlns:a16="http://schemas.microsoft.com/office/drawing/2014/main" id="{FC40D109-F91D-960D-8A54-28D02376DE60}"/>
              </a:ext>
            </a:extLst>
          </p:cNvPr>
          <p:cNvSpPr/>
          <p:nvPr/>
        </p:nvSpPr>
        <p:spPr>
          <a:xfrm>
            <a:off x="9570892" y="10405853"/>
            <a:ext cx="2059530" cy="880397"/>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2" name="Pfeil: nach oben gekrümmt 31">
            <a:extLst>
              <a:ext uri="{FF2B5EF4-FFF2-40B4-BE49-F238E27FC236}">
                <a16:creationId xmlns:a16="http://schemas.microsoft.com/office/drawing/2014/main" id="{73C0812D-EF20-4CF8-532B-360C445A186C}"/>
              </a:ext>
            </a:extLst>
          </p:cNvPr>
          <p:cNvSpPr/>
          <p:nvPr/>
        </p:nvSpPr>
        <p:spPr>
          <a:xfrm rot="10800000">
            <a:off x="8754599" y="9870014"/>
            <a:ext cx="3484570" cy="1345860"/>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57870405"/>
      </p:ext>
    </p:extLst>
  </p:cSld>
  <p:clrMapOvr>
    <a:masterClrMapping/>
  </p:clrMapOvr>
</p:sld>
</file>

<file path=ppt/theme/theme1.xml><?xml version="1.0" encoding="utf-8"?>
<a:theme xmlns:a="http://schemas.openxmlformats.org/drawingml/2006/main" name="Office-Design">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Desig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594</Words>
  <Application>Microsoft Office PowerPoint</Application>
  <PresentationFormat>Benutzerdefiniert</PresentationFormat>
  <Paragraphs>31</Paragraphs>
  <Slides>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Calibri</vt:lpstr>
      <vt:lpstr>Calibri Light</vt:lpstr>
      <vt:lpstr>Office-Design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Adrian Hermann</dc:creator>
  <cp:lastModifiedBy>Ria Sommer</cp:lastModifiedBy>
  <cp:revision>38</cp:revision>
  <dcterms:created xsi:type="dcterms:W3CDTF">2016-01-05T08:17:14Z</dcterms:created>
  <dcterms:modified xsi:type="dcterms:W3CDTF">2025-05-28T10:56:23Z</dcterms:modified>
</cp:coreProperties>
</file>